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58" r:id="rId3"/>
    <p:sldId id="259" r:id="rId4"/>
    <p:sldId id="260" r:id="rId5"/>
    <p:sldId id="263" r:id="rId6"/>
    <p:sldId id="264"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waracs21@outlook.com" initials="e" lastIdx="1" clrIdx="0">
    <p:extLst>
      <p:ext uri="{19B8F6BF-5375-455C-9EA6-DF929625EA0E}">
        <p15:presenceInfo xmlns:p15="http://schemas.microsoft.com/office/powerpoint/2012/main" userId="bbfecf450e7b91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snapToGrid="0">
      <p:cViewPr varScale="1">
        <p:scale>
          <a:sx n="76" d="100"/>
          <a:sy n="76" d="100"/>
        </p:scale>
        <p:origin x="10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March 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D4AEF59-F28E-467C-9EA3-92D1CFAD475A}" type="slidenum">
              <a:rPr lang="en-US" smtClean="0"/>
              <a:t>‹#›</a:t>
            </a:fld>
            <a:endParaRPr lang="en-US"/>
          </a:p>
        </p:txBody>
      </p:sp>
    </p:spTree>
    <p:extLst>
      <p:ext uri="{BB962C8B-B14F-4D97-AF65-F5344CB8AC3E}">
        <p14:creationId xmlns:p14="http://schemas.microsoft.com/office/powerpoint/2010/main" val="310778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March 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5420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March 8,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91312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March 8, 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984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77962CB-39AD-45A9-800F-54DAB53D6021}" type="datetime4">
              <a:rPr lang="en-US" smtClean="0"/>
              <a:t>March 8, 2021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D4AEF59-F28E-467C-9EA3-92D1CFAD475A}" type="slidenum">
              <a:rPr lang="en-US" smtClean="0"/>
              <a:t>‹#›</a:t>
            </a:fld>
            <a:endParaRPr lang="en-US"/>
          </a:p>
        </p:txBody>
      </p:sp>
    </p:spTree>
    <p:extLst>
      <p:ext uri="{BB962C8B-B14F-4D97-AF65-F5344CB8AC3E}">
        <p14:creationId xmlns:p14="http://schemas.microsoft.com/office/powerpoint/2010/main" val="23490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March 8,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31363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March 8, 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5306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March 8, 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5218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March 8, 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5747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March 8, 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0935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March 8, 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1619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33960BD-7AC1-4217-9611-AAA56D3EE38F}" type="datetime4">
              <a:rPr lang="en-US" smtClean="0"/>
              <a:pPr/>
              <a:t>March 8, 2021</a:t>
            </a:fld>
            <a:endParaRPr lang="en-US" dirty="0">
              <a:latin typeface="+mn-lt"/>
            </a:endParaRP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latin typeface="+mn-lt"/>
            </a:endParaRP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44376554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g"/></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0AB4-A4F8-48C8-93FE-1D96A9C3477A}"/>
              </a:ext>
            </a:extLst>
          </p:cNvPr>
          <p:cNvSpPr>
            <a:spLocks noGrp="1"/>
          </p:cNvSpPr>
          <p:nvPr>
            <p:ph type="title"/>
          </p:nvPr>
        </p:nvSpPr>
        <p:spPr>
          <a:xfrm>
            <a:off x="1050879" y="1295400"/>
            <a:ext cx="9471243" cy="1828409"/>
          </a:xfrm>
        </p:spPr>
        <p:txBody>
          <a:bodyPr>
            <a:normAutofit fontScale="90000"/>
          </a:bodyPr>
          <a:lstStyle/>
          <a:p>
            <a:r>
              <a:rPr lang="en-US" dirty="0">
                <a:effectLst>
                  <a:outerShdw blurRad="38100" dist="38100" dir="2700000" algn="tl">
                    <a:srgbClr val="000000">
                      <a:alpha val="43137"/>
                    </a:srgbClr>
                  </a:outerShdw>
                </a:effectLst>
                <a:latin typeface="Rockwell Extra Bold" panose="02060903040505020403" pitchFamily="18" charset="0"/>
              </a:rPr>
              <a:t>Smart system design</a:t>
            </a:r>
            <a:br>
              <a:rPr lang="en-US" dirty="0">
                <a:latin typeface="Rockwell Extra Bold" panose="02060903040505020403" pitchFamily="18" charset="0"/>
              </a:rPr>
            </a:br>
            <a:r>
              <a:rPr lang="en-US" dirty="0">
                <a:latin typeface="Rockwell Extra Bold" panose="02060903040505020403" pitchFamily="18" charset="0"/>
              </a:rPr>
              <a:t>        </a:t>
            </a:r>
            <a:r>
              <a:rPr lang="en-US" dirty="0">
                <a:effectLst>
                  <a:outerShdw blurRad="38100" dist="38100" dir="2700000" algn="tl">
                    <a:srgbClr val="000000">
                      <a:alpha val="43137"/>
                    </a:srgbClr>
                  </a:outerShdw>
                </a:effectLst>
                <a:latin typeface="Rockwell Extra Bold" panose="02060903040505020403" pitchFamily="18" charset="0"/>
              </a:rPr>
              <a:t>course project</a:t>
            </a:r>
            <a:br>
              <a:rPr lang="en-US" dirty="0">
                <a:latin typeface="Rockwell Extra Bold" panose="02060903040505020403" pitchFamily="18" charset="0"/>
              </a:rPr>
            </a:br>
            <a:br>
              <a:rPr lang="en-US" dirty="0">
                <a:latin typeface="Rockwell Extra Bold" panose="02060903040505020403" pitchFamily="18" charset="0"/>
              </a:rPr>
            </a:br>
            <a:br>
              <a:rPr lang="en-US" sz="2000" dirty="0">
                <a:latin typeface="+mn-lt"/>
              </a:rPr>
            </a:br>
            <a:r>
              <a:rPr lang="en-US" sz="2000" dirty="0">
                <a:latin typeface="+mn-lt"/>
              </a:rPr>
              <a:t> </a:t>
            </a:r>
            <a:br>
              <a:rPr lang="en-US" dirty="0">
                <a:latin typeface="Rockwell Extra Bold" panose="02060903040505020403" pitchFamily="18" charset="0"/>
              </a:rPr>
            </a:br>
            <a:endParaRPr lang="en-US" sz="2400" dirty="0">
              <a:latin typeface="+mn-lt"/>
            </a:endParaRPr>
          </a:p>
        </p:txBody>
      </p:sp>
      <p:sp>
        <p:nvSpPr>
          <p:cNvPr id="3" name="Content Placeholder 2">
            <a:extLst>
              <a:ext uri="{FF2B5EF4-FFF2-40B4-BE49-F238E27FC236}">
                <a16:creationId xmlns:a16="http://schemas.microsoft.com/office/drawing/2014/main" id="{E5FBF7BA-4171-4448-8D98-5D1BC7504312}"/>
              </a:ext>
            </a:extLst>
          </p:cNvPr>
          <p:cNvSpPr>
            <a:spLocks noGrp="1"/>
          </p:cNvSpPr>
          <p:nvPr>
            <p:ph idx="1"/>
          </p:nvPr>
        </p:nvSpPr>
        <p:spPr>
          <a:xfrm>
            <a:off x="1050879" y="3918857"/>
            <a:ext cx="9810604" cy="2335520"/>
          </a:xfrm>
        </p:spPr>
        <p:txBody>
          <a:bodyPr>
            <a:normAutofit/>
          </a:bodyPr>
          <a:lstStyle/>
          <a:p>
            <a:pPr algn="just"/>
            <a:r>
              <a:rPr lang="en-US" sz="2800" dirty="0" err="1"/>
              <a:t>Vanamala</a:t>
            </a:r>
            <a:r>
              <a:rPr lang="en-US" sz="2800" dirty="0"/>
              <a:t> </a:t>
            </a:r>
            <a:r>
              <a:rPr lang="en-US" sz="2800" dirty="0" err="1"/>
              <a:t>Kedhareshwar</a:t>
            </a:r>
            <a:r>
              <a:rPr lang="en-US" sz="2800" dirty="0"/>
              <a:t> </a:t>
            </a:r>
            <a:r>
              <a:rPr lang="en-US" sz="2800" dirty="0" err="1"/>
              <a:t>rao</a:t>
            </a:r>
            <a:r>
              <a:rPr lang="en-US" sz="2800" dirty="0"/>
              <a:t> 	 Roll </a:t>
            </a:r>
            <a:r>
              <a:rPr lang="en-US" sz="2800" dirty="0" err="1"/>
              <a:t>n.o</a:t>
            </a:r>
            <a:r>
              <a:rPr lang="en-US" sz="2800" dirty="0"/>
              <a:t>  </a:t>
            </a:r>
            <a:r>
              <a:rPr lang="en-US" sz="2800" b="1" u="sng" dirty="0">
                <a:effectLst>
                  <a:outerShdw blurRad="38100" dist="38100" dir="2700000" algn="tl">
                    <a:srgbClr val="000000">
                      <a:alpha val="43137"/>
                    </a:srgbClr>
                  </a:outerShdw>
                </a:effectLst>
              </a:rPr>
              <a:t>2005A41149</a:t>
            </a:r>
          </a:p>
          <a:p>
            <a:pPr algn="just"/>
            <a:r>
              <a:rPr lang="en-US" sz="2800" dirty="0"/>
              <a:t>Akula </a:t>
            </a:r>
            <a:r>
              <a:rPr lang="en-US" sz="2800" dirty="0" err="1"/>
              <a:t>Akshitha</a:t>
            </a:r>
            <a:r>
              <a:rPr lang="en-US" sz="2800" dirty="0"/>
              <a:t>                 		 Roll </a:t>
            </a:r>
            <a:r>
              <a:rPr lang="en-US" sz="2800" dirty="0" err="1"/>
              <a:t>n.o</a:t>
            </a:r>
            <a:r>
              <a:rPr lang="en-US" sz="2800" dirty="0"/>
              <a:t>  </a:t>
            </a:r>
            <a:r>
              <a:rPr lang="en-US" sz="2800" b="1" u="sng" dirty="0">
                <a:effectLst>
                  <a:outerShdw blurRad="38100" dist="38100" dir="2700000" algn="tl">
                    <a:srgbClr val="000000">
                      <a:alpha val="43137"/>
                    </a:srgbClr>
                  </a:outerShdw>
                </a:effectLst>
              </a:rPr>
              <a:t>2003A51157</a:t>
            </a:r>
          </a:p>
          <a:p>
            <a:pPr algn="just"/>
            <a:r>
              <a:rPr lang="en-US" sz="2800" dirty="0"/>
              <a:t> </a:t>
            </a:r>
            <a:r>
              <a:rPr lang="en-US" sz="2800" dirty="0" err="1"/>
              <a:t>Gaddam</a:t>
            </a:r>
            <a:r>
              <a:rPr lang="en-US" sz="2800" dirty="0"/>
              <a:t> </a:t>
            </a:r>
            <a:r>
              <a:rPr lang="en-US" sz="2800" dirty="0" err="1"/>
              <a:t>Prudhvi</a:t>
            </a:r>
            <a:r>
              <a:rPr lang="en-US" sz="2800" dirty="0"/>
              <a:t> Raj                      Roll </a:t>
            </a:r>
            <a:r>
              <a:rPr lang="en-US" sz="2800" dirty="0" err="1"/>
              <a:t>n.o</a:t>
            </a:r>
            <a:r>
              <a:rPr lang="en-US" sz="2800" dirty="0"/>
              <a:t>  </a:t>
            </a:r>
            <a:r>
              <a:rPr lang="en-US" sz="2800" b="1" u="sng" dirty="0">
                <a:effectLst>
                  <a:outerShdw blurRad="38100" dist="38100" dir="2700000" algn="tl">
                    <a:srgbClr val="000000">
                      <a:alpha val="43137"/>
                    </a:srgbClr>
                  </a:outerShdw>
                </a:effectLst>
              </a:rPr>
              <a:t>2005A42015</a:t>
            </a:r>
          </a:p>
        </p:txBody>
      </p:sp>
      <p:sp>
        <p:nvSpPr>
          <p:cNvPr id="4" name="TextBox 3">
            <a:extLst>
              <a:ext uri="{FF2B5EF4-FFF2-40B4-BE49-F238E27FC236}">
                <a16:creationId xmlns:a16="http://schemas.microsoft.com/office/drawing/2014/main" id="{D98E954F-D9EF-431F-BB07-802437C371C9}"/>
              </a:ext>
            </a:extLst>
          </p:cNvPr>
          <p:cNvSpPr txBox="1"/>
          <p:nvPr/>
        </p:nvSpPr>
        <p:spPr>
          <a:xfrm>
            <a:off x="4263305" y="3242270"/>
            <a:ext cx="3385751" cy="461665"/>
          </a:xfrm>
          <a:prstGeom prst="rect">
            <a:avLst/>
          </a:prstGeom>
          <a:noFill/>
        </p:spPr>
        <p:txBody>
          <a:bodyPr wrap="square" rtlCol="0">
            <a:spAutoFit/>
          </a:bodyPr>
          <a:lstStyle/>
          <a:p>
            <a:r>
              <a:rPr lang="en-US" sz="2400" dirty="0">
                <a:latin typeface="Arial Black" panose="020B0A04020102020204" pitchFamily="34" charset="0"/>
              </a:rPr>
              <a:t>GROUP N.O- 14</a:t>
            </a:r>
          </a:p>
        </p:txBody>
      </p:sp>
      <p:pic>
        <p:nvPicPr>
          <p:cNvPr id="5" name="Picture 4">
            <a:extLst>
              <a:ext uri="{FF2B5EF4-FFF2-40B4-BE49-F238E27FC236}">
                <a16:creationId xmlns:a16="http://schemas.microsoft.com/office/drawing/2014/main" id="{35E19AA5-A079-44C0-9780-C80C394202F4}"/>
              </a:ext>
            </a:extLst>
          </p:cNvPr>
          <p:cNvPicPr>
            <a:picLocks noChangeAspect="1"/>
          </p:cNvPicPr>
          <p:nvPr/>
        </p:nvPicPr>
        <p:blipFill>
          <a:blip r:embed="rId2"/>
          <a:stretch>
            <a:fillRect/>
          </a:stretch>
        </p:blipFill>
        <p:spPr>
          <a:xfrm>
            <a:off x="9871121" y="360530"/>
            <a:ext cx="1485900" cy="1485900"/>
          </a:xfrm>
          <a:prstGeom prst="rect">
            <a:avLst/>
          </a:prstGeom>
        </p:spPr>
      </p:pic>
      <p:sp>
        <p:nvSpPr>
          <p:cNvPr id="6" name="TextBox 5">
            <a:extLst>
              <a:ext uri="{FF2B5EF4-FFF2-40B4-BE49-F238E27FC236}">
                <a16:creationId xmlns:a16="http://schemas.microsoft.com/office/drawing/2014/main" id="{948CBA1A-2813-4E1B-8116-40C89C6FAA37}"/>
              </a:ext>
            </a:extLst>
          </p:cNvPr>
          <p:cNvSpPr txBox="1"/>
          <p:nvPr/>
        </p:nvSpPr>
        <p:spPr>
          <a:xfrm>
            <a:off x="2858067" y="2559478"/>
            <a:ext cx="8406027" cy="646331"/>
          </a:xfrm>
          <a:prstGeom prst="rect">
            <a:avLst/>
          </a:prstGeom>
          <a:noFill/>
        </p:spPr>
        <p:txBody>
          <a:bodyPr wrap="square" rtlCol="0">
            <a:spAutoFit/>
          </a:bodyPr>
          <a:lstStyle/>
          <a:p>
            <a:r>
              <a:rPr lang="en-US" sz="3600" dirty="0">
                <a:solidFill>
                  <a:srgbClr val="C00000"/>
                </a:solidFill>
                <a:latin typeface="Lucida Handwriting" panose="03010101010101010101" pitchFamily="66" charset="0"/>
              </a:rPr>
              <a:t>LANDMINE  DETECTOR </a:t>
            </a:r>
          </a:p>
        </p:txBody>
      </p:sp>
    </p:spTree>
    <p:extLst>
      <p:ext uri="{BB962C8B-B14F-4D97-AF65-F5344CB8AC3E}">
        <p14:creationId xmlns:p14="http://schemas.microsoft.com/office/powerpoint/2010/main" val="257916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68710E-1883-435E-A9FC-0C3A90DFB662}"/>
              </a:ext>
            </a:extLst>
          </p:cNvPr>
          <p:cNvSpPr txBox="1"/>
          <p:nvPr/>
        </p:nvSpPr>
        <p:spPr>
          <a:xfrm>
            <a:off x="6120996" y="861775"/>
            <a:ext cx="5886684" cy="3000821"/>
          </a:xfrm>
          <a:prstGeom prst="rect">
            <a:avLst/>
          </a:prstGeom>
          <a:noFill/>
        </p:spPr>
        <p:txBody>
          <a:bodyPr wrap="square">
            <a:spAutoFit/>
          </a:bodyPr>
          <a:lstStyle/>
          <a:p>
            <a:r>
              <a:rPr lang="en-US" sz="2100" b="0" i="0" dirty="0">
                <a:solidFill>
                  <a:srgbClr val="1C1B1C"/>
                </a:solidFill>
                <a:effectLst/>
                <a:latin typeface="Calibri Light" panose="020F0302020204030204" pitchFamily="34" charset="0"/>
                <a:cs typeface="Calibri Light" panose="020F0302020204030204" pitchFamily="34" charset="0"/>
              </a:rPr>
              <a:t>One person is killed by a landmine every 15 minutes. 26,000 people a year become landmine victims. </a:t>
            </a:r>
            <a:endParaRPr lang="en-US" sz="2100" dirty="0">
              <a:latin typeface="Calibri Light" panose="020F0302020204030204" pitchFamily="34" charset="0"/>
              <a:cs typeface="Calibri Light" panose="020F0302020204030204" pitchFamily="34" charset="0"/>
            </a:endParaRPr>
          </a:p>
          <a:p>
            <a:r>
              <a:rPr lang="en-US" sz="2100" dirty="0">
                <a:latin typeface="Calibri Light" panose="020F0302020204030204" pitchFamily="34" charset="0"/>
                <a:cs typeface="Calibri Light" panose="020F0302020204030204" pitchFamily="34" charset="0"/>
              </a:rPr>
              <a:t>     </a:t>
            </a:r>
          </a:p>
          <a:p>
            <a:r>
              <a:rPr lang="en-US" sz="2100" dirty="0">
                <a:latin typeface="Calibri Light" panose="020F0302020204030204" pitchFamily="34" charset="0"/>
                <a:cs typeface="Calibri Light" panose="020F0302020204030204" pitchFamily="34" charset="0"/>
              </a:rPr>
              <a:t>      5,554 mine casualties took place in 2019. 80% of them are civilians – children representing 43% of the civilian casualties. Still 61 countries and areas around the world are contaminated by landmines and thousands of people continue living with a this daily threat of losing their life or limb.</a:t>
            </a:r>
          </a:p>
        </p:txBody>
      </p:sp>
      <p:pic>
        <p:nvPicPr>
          <p:cNvPr id="7" name="Picture 6">
            <a:extLst>
              <a:ext uri="{FF2B5EF4-FFF2-40B4-BE49-F238E27FC236}">
                <a16:creationId xmlns:a16="http://schemas.microsoft.com/office/drawing/2014/main" id="{CD3E4861-C0BE-44FB-B983-0E9048EC2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20" y="861774"/>
            <a:ext cx="5886684" cy="3865653"/>
          </a:xfrm>
          <a:prstGeom prst="rect">
            <a:avLst/>
          </a:prstGeom>
        </p:spPr>
      </p:pic>
      <p:sp>
        <p:nvSpPr>
          <p:cNvPr id="6" name="TextBox 5">
            <a:extLst>
              <a:ext uri="{FF2B5EF4-FFF2-40B4-BE49-F238E27FC236}">
                <a16:creationId xmlns:a16="http://schemas.microsoft.com/office/drawing/2014/main" id="{D8AD005E-1CD1-4D57-9E28-6551E4F00995}"/>
              </a:ext>
            </a:extLst>
          </p:cNvPr>
          <p:cNvSpPr txBox="1"/>
          <p:nvPr/>
        </p:nvSpPr>
        <p:spPr>
          <a:xfrm>
            <a:off x="278550" y="5122481"/>
            <a:ext cx="11584908" cy="203132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Risk is higher for military or defusing squad personnel during terrorist activities that are administered by landmines. So, we should increase using of remotely guided machines which detects the landmines and conveys the location of mine to us which prevents Human loss</a:t>
            </a:r>
          </a:p>
          <a:p>
            <a:endParaRPr lang="en-US" dirty="0"/>
          </a:p>
          <a:p>
            <a:endParaRPr lang="en-US" dirty="0"/>
          </a:p>
          <a:p>
            <a:r>
              <a:rPr lang="en-US" dirty="0"/>
              <a:t>                                                                                                                                                                         </a:t>
            </a:r>
          </a:p>
        </p:txBody>
      </p:sp>
      <p:sp>
        <p:nvSpPr>
          <p:cNvPr id="3" name="TextBox 2">
            <a:extLst>
              <a:ext uri="{FF2B5EF4-FFF2-40B4-BE49-F238E27FC236}">
                <a16:creationId xmlns:a16="http://schemas.microsoft.com/office/drawing/2014/main" id="{1946AC20-FD17-4042-92BF-D3A71C78CDF5}"/>
              </a:ext>
            </a:extLst>
          </p:cNvPr>
          <p:cNvSpPr txBox="1"/>
          <p:nvPr/>
        </p:nvSpPr>
        <p:spPr>
          <a:xfrm>
            <a:off x="3327261" y="0"/>
            <a:ext cx="5537478" cy="861774"/>
          </a:xfrm>
          <a:prstGeom prst="rect">
            <a:avLst/>
          </a:prstGeom>
          <a:noFill/>
        </p:spPr>
        <p:txBody>
          <a:bodyPr wrap="none" rtlCol="0">
            <a:spAutoFit/>
          </a:bodyPr>
          <a:lstStyle/>
          <a:p>
            <a:r>
              <a:rPr lang="en-US" sz="3200" dirty="0">
                <a:solidFill>
                  <a:srgbClr val="002060"/>
                </a:solidFill>
                <a:latin typeface="Calibri" panose="020F0502020204030204" pitchFamily="34" charset="0"/>
                <a:cs typeface="Calibri" panose="020F0502020204030204" pitchFamily="34" charset="0"/>
              </a:rPr>
              <a:t>LANDMINE AND IED DETECTION</a:t>
            </a:r>
          </a:p>
          <a:p>
            <a:endParaRPr lang="en-US" dirty="0"/>
          </a:p>
        </p:txBody>
      </p:sp>
    </p:spTree>
    <p:extLst>
      <p:ext uri="{BB962C8B-B14F-4D97-AF65-F5344CB8AC3E}">
        <p14:creationId xmlns:p14="http://schemas.microsoft.com/office/powerpoint/2010/main" val="142367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FA95CE-2D87-4A52-BDB1-C17C6F67E60D}"/>
              </a:ext>
            </a:extLst>
          </p:cNvPr>
          <p:cNvSpPr txBox="1"/>
          <p:nvPr/>
        </p:nvSpPr>
        <p:spPr>
          <a:xfrm>
            <a:off x="526616" y="1074509"/>
            <a:ext cx="8152026" cy="4708981"/>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		We can make a landmine detector using </a:t>
            </a:r>
            <a:r>
              <a:rPr lang="en-US" sz="2000" b="0" i="0" dirty="0">
                <a:solidFill>
                  <a:srgbClr val="000000"/>
                </a:solidFill>
                <a:effectLst/>
                <a:latin typeface="Calibri" panose="020F0502020204030204" pitchFamily="34" charset="0"/>
                <a:cs typeface="Calibri" panose="020F0502020204030204" pitchFamily="34" charset="0"/>
              </a:rPr>
              <a:t>Arduino ,copper coil, buzzer. Here really we are making a sensor that identifies the metal which is near to it. Or we can use ready made </a:t>
            </a:r>
            <a:r>
              <a:rPr lang="en-US" sz="2000" b="0" i="0" dirty="0" err="1">
                <a:solidFill>
                  <a:srgbClr val="000000"/>
                </a:solidFill>
                <a:effectLst/>
                <a:latin typeface="Calibri" panose="020F0502020204030204" pitchFamily="34" charset="0"/>
                <a:cs typeface="Calibri" panose="020F0502020204030204" pitchFamily="34" charset="0"/>
              </a:rPr>
              <a:t>sensons</a:t>
            </a:r>
            <a:r>
              <a:rPr lang="en-US" sz="2000" b="0" i="0" dirty="0">
                <a:solidFill>
                  <a:srgbClr val="000000"/>
                </a:solidFill>
                <a:effectLst/>
                <a:latin typeface="Calibri" panose="020F0502020204030204" pitchFamily="34" charset="0"/>
                <a:cs typeface="Calibri" panose="020F0502020204030204" pitchFamily="34" charset="0"/>
              </a:rPr>
              <a:t> available in the market.</a:t>
            </a:r>
            <a:r>
              <a:rPr lang="en-US" sz="2000" dirty="0">
                <a:solidFill>
                  <a:srgbClr val="000000"/>
                </a:solidFill>
                <a:latin typeface="Calibri" panose="020F0502020204030204" pitchFamily="34" charset="0"/>
                <a:cs typeface="Calibri" panose="020F0502020204030204" pitchFamily="34" charset="0"/>
              </a:rPr>
              <a:t>                              </a:t>
            </a:r>
            <a:endParaRPr lang="en-US" sz="2000" b="0" i="0"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		W</a:t>
            </a:r>
            <a:r>
              <a:rPr lang="en-US" sz="2000" b="0" i="0" dirty="0">
                <a:solidFill>
                  <a:srgbClr val="000000"/>
                </a:solidFill>
                <a:effectLst/>
                <a:latin typeface="Calibri" panose="020F0502020204030204" pitchFamily="34" charset="0"/>
                <a:cs typeface="Calibri" panose="020F0502020204030204" pitchFamily="34" charset="0"/>
              </a:rPr>
              <a:t>hen  the  device  gets  close  to the  metal  it  detects  the  metal  close  to it  because  of  the  electromagnetic  waves  are transmitted  from  the  copper loop. </a:t>
            </a:r>
          </a:p>
          <a:p>
            <a:r>
              <a:rPr lang="en-US" sz="2000" dirty="0">
                <a:solidFill>
                  <a:srgbClr val="000000"/>
                </a:solidFill>
                <a:latin typeface="Calibri" panose="020F0502020204030204" pitchFamily="34" charset="0"/>
                <a:cs typeface="Calibri" panose="020F0502020204030204" pitchFamily="34" charset="0"/>
              </a:rPr>
              <a:t>               W</a:t>
            </a:r>
            <a:r>
              <a:rPr lang="en-US" sz="2000" b="0" i="0" dirty="0">
                <a:solidFill>
                  <a:srgbClr val="000000"/>
                </a:solidFill>
                <a:effectLst/>
                <a:latin typeface="Calibri" panose="020F0502020204030204" pitchFamily="34" charset="0"/>
                <a:cs typeface="Calibri" panose="020F0502020204030204" pitchFamily="34" charset="0"/>
              </a:rPr>
              <a:t>ith  these  electromagnetic waves,  the  circuit  gives signal  to  the  Arduino.  Arduino  detects   that  it  is  a  metal    or  not    and   sends   the guidance  to  the  signal  and  the  LED  by  the  code. Then  Arduino   also  sends  the  information about address of  landmine  by  sharing  location  from  GPS  helping  to  point  </a:t>
            </a:r>
            <a:r>
              <a:rPr lang="en-US" sz="2000" dirty="0">
                <a:solidFill>
                  <a:srgbClr val="000000"/>
                </a:solidFill>
                <a:latin typeface="Calibri" panose="020F0502020204030204" pitchFamily="34" charset="0"/>
                <a:cs typeface="Calibri" panose="020F0502020204030204" pitchFamily="34" charset="0"/>
              </a:rPr>
              <a:t>and  diffuse  </a:t>
            </a:r>
            <a:r>
              <a:rPr lang="en-US" sz="2000" b="0" i="0" dirty="0">
                <a:solidFill>
                  <a:srgbClr val="000000"/>
                </a:solidFill>
                <a:effectLst/>
                <a:latin typeface="Calibri" panose="020F0502020204030204" pitchFamily="34" charset="0"/>
                <a:cs typeface="Calibri" panose="020F0502020204030204" pitchFamily="34" charset="0"/>
              </a:rPr>
              <a:t>landmine  easily.</a:t>
            </a:r>
          </a:p>
          <a:p>
            <a:r>
              <a:rPr lang="en-US" sz="2000" dirty="0">
                <a:solidFill>
                  <a:srgbClr val="000000"/>
                </a:solidFill>
                <a:latin typeface="Calibri" panose="020F0502020204030204" pitchFamily="34" charset="0"/>
                <a:cs typeface="Calibri" panose="020F0502020204030204" pitchFamily="34" charset="0"/>
              </a:rPr>
              <a:t>		The machine also needs to  detect  the  obstacles  and  move  away  from  it  to Overcome  the  problem  of  </a:t>
            </a:r>
            <a:r>
              <a:rPr lang="en-US" sz="2000" dirty="0" err="1">
                <a:solidFill>
                  <a:srgbClr val="000000"/>
                </a:solidFill>
                <a:latin typeface="Calibri" panose="020F0502020204030204" pitchFamily="34" charset="0"/>
                <a:cs typeface="Calibri" panose="020F0502020204030204" pitchFamily="34" charset="0"/>
              </a:rPr>
              <a:t>stucking</a:t>
            </a:r>
            <a:r>
              <a:rPr lang="en-US" sz="2000" dirty="0">
                <a:solidFill>
                  <a:srgbClr val="000000"/>
                </a:solidFill>
                <a:latin typeface="Calibri" panose="020F0502020204030204" pitchFamily="34" charset="0"/>
                <a:cs typeface="Calibri" panose="020F0502020204030204" pitchFamily="34" charset="0"/>
              </a:rPr>
              <a:t>  up . When  a landmine is  detected  it turns on the  buzzer so  that we can spot  the location of the  machine  and landmine.</a:t>
            </a:r>
            <a:r>
              <a:rPr lang="en-US" sz="2000" b="0" i="0" dirty="0">
                <a:solidFill>
                  <a:srgbClr val="000000"/>
                </a:solidFill>
                <a:effectLst/>
                <a:latin typeface="Calibri" panose="020F0502020204030204" pitchFamily="34" charset="0"/>
                <a:cs typeface="Calibri" panose="020F0502020204030204" pitchFamily="34" charset="0"/>
              </a:rPr>
              <a:t> </a:t>
            </a:r>
          </a:p>
        </p:txBody>
      </p:sp>
      <p:pic>
        <p:nvPicPr>
          <p:cNvPr id="8" name="Picture 7">
            <a:extLst>
              <a:ext uri="{FF2B5EF4-FFF2-40B4-BE49-F238E27FC236}">
                <a16:creationId xmlns:a16="http://schemas.microsoft.com/office/drawing/2014/main" id="{7828ED42-AA8A-4209-A718-115330E892F3}"/>
              </a:ext>
            </a:extLst>
          </p:cNvPr>
          <p:cNvPicPr>
            <a:picLocks noChangeAspect="1"/>
          </p:cNvPicPr>
          <p:nvPr/>
        </p:nvPicPr>
        <p:blipFill rotWithShape="1">
          <a:blip r:embed="rId2"/>
          <a:srcRect l="60697" b="39828"/>
          <a:stretch/>
        </p:blipFill>
        <p:spPr>
          <a:xfrm>
            <a:off x="8725744" y="719477"/>
            <a:ext cx="3056925" cy="2709522"/>
          </a:xfrm>
          <a:prstGeom prst="rect">
            <a:avLst/>
          </a:prstGeom>
        </p:spPr>
      </p:pic>
      <p:pic>
        <p:nvPicPr>
          <p:cNvPr id="2" name="Picture 1">
            <a:extLst>
              <a:ext uri="{FF2B5EF4-FFF2-40B4-BE49-F238E27FC236}">
                <a16:creationId xmlns:a16="http://schemas.microsoft.com/office/drawing/2014/main" id="{7FE892B1-098D-406F-AAAA-F0948D4D8960}"/>
              </a:ext>
            </a:extLst>
          </p:cNvPr>
          <p:cNvPicPr>
            <a:picLocks noChangeAspect="1"/>
          </p:cNvPicPr>
          <p:nvPr/>
        </p:nvPicPr>
        <p:blipFill>
          <a:blip r:embed="rId3"/>
          <a:stretch>
            <a:fillRect/>
          </a:stretch>
        </p:blipFill>
        <p:spPr>
          <a:xfrm>
            <a:off x="9182643" y="3640365"/>
            <a:ext cx="2143125" cy="2143125"/>
          </a:xfrm>
          <a:prstGeom prst="rect">
            <a:avLst/>
          </a:prstGeom>
        </p:spPr>
      </p:pic>
    </p:spTree>
    <p:extLst>
      <p:ext uri="{BB962C8B-B14F-4D97-AF65-F5344CB8AC3E}">
        <p14:creationId xmlns:p14="http://schemas.microsoft.com/office/powerpoint/2010/main" val="100033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y online arduino uno r3 microcontroller and starter kit">
            <a:extLst>
              <a:ext uri="{FF2B5EF4-FFF2-40B4-BE49-F238E27FC236}">
                <a16:creationId xmlns:a16="http://schemas.microsoft.com/office/drawing/2014/main" id="{08CEE3D7-889D-4F41-AE6F-735D728DF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311" y="105555"/>
            <a:ext cx="2143125" cy="20303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BA12E9-BF4E-4E01-B53E-DAA5D4049CBC}"/>
              </a:ext>
            </a:extLst>
          </p:cNvPr>
          <p:cNvSpPr txBox="1"/>
          <p:nvPr/>
        </p:nvSpPr>
        <p:spPr>
          <a:xfrm>
            <a:off x="383059" y="605481"/>
            <a:ext cx="3583673" cy="461665"/>
          </a:xfrm>
          <a:prstGeom prst="rect">
            <a:avLst/>
          </a:prstGeom>
          <a:noFill/>
        </p:spPr>
        <p:txBody>
          <a:bodyPr wrap="none" rtlCol="0">
            <a:spAutoFit/>
          </a:bodyPr>
          <a:lstStyle/>
          <a:p>
            <a:r>
              <a:rPr lang="en-US" sz="24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REQUIRED COMPONENTS </a:t>
            </a:r>
            <a:r>
              <a:rPr lang="en-US" sz="2000" dirty="0">
                <a:solidFill>
                  <a:srgbClr val="002060"/>
                </a:solidFill>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6E91E269-2C83-4C71-8814-C203B8CBD1CE}"/>
              </a:ext>
            </a:extLst>
          </p:cNvPr>
          <p:cNvSpPr txBox="1"/>
          <p:nvPr/>
        </p:nvSpPr>
        <p:spPr>
          <a:xfrm>
            <a:off x="426197" y="1202490"/>
            <a:ext cx="5239265" cy="4555093"/>
          </a:xfrm>
          <a:prstGeom prst="rect">
            <a:avLst/>
          </a:prstGeom>
          <a:noFill/>
        </p:spPr>
        <p:txBody>
          <a:bodyPr wrap="square" rtlCol="0">
            <a:spAutoFit/>
          </a:bodyPr>
          <a:lstStyle/>
          <a:p>
            <a:r>
              <a:rPr lang="en-US" sz="2000" b="1" dirty="0">
                <a:latin typeface="Calibri Light" panose="020F0302020204030204" pitchFamily="34" charset="0"/>
                <a:cs typeface="Calibri Light" panose="020F0302020204030204" pitchFamily="34" charset="0"/>
              </a:rPr>
              <a:t>1</a:t>
            </a:r>
            <a:r>
              <a:rPr lang="en-US" b="1" dirty="0">
                <a:latin typeface="Calibri Light" panose="020F0302020204030204" pitchFamily="34" charset="0"/>
                <a:cs typeface="Calibri Light" panose="020F0302020204030204" pitchFamily="34" charset="0"/>
              </a:rPr>
              <a:t>)Arduino uno</a:t>
            </a:r>
          </a:p>
          <a:p>
            <a:r>
              <a:rPr lang="en-US" b="1" dirty="0">
                <a:latin typeface="Calibri Light" panose="020F0302020204030204" pitchFamily="34" charset="0"/>
                <a:cs typeface="Calibri Light" panose="020F0302020204030204" pitchFamily="34" charset="0"/>
              </a:rPr>
              <a:t>2)</a:t>
            </a:r>
            <a:r>
              <a:rPr lang="en-US" b="1" i="0" dirty="0">
                <a:solidFill>
                  <a:srgbClr val="555555"/>
                </a:solidFill>
                <a:effectLst/>
                <a:latin typeface="myriad-pro"/>
              </a:rPr>
              <a:t> </a:t>
            </a:r>
            <a:r>
              <a:rPr lang="en-US" b="1" i="0" dirty="0">
                <a:solidFill>
                  <a:schemeClr val="tx1">
                    <a:lumMod val="75000"/>
                    <a:lumOff val="25000"/>
                  </a:schemeClr>
                </a:solidFill>
                <a:effectLst/>
                <a:latin typeface="Calibri" panose="020F0502020204030204" pitchFamily="34" charset="0"/>
                <a:cs typeface="Calibri" panose="020F0502020204030204" pitchFamily="34" charset="0"/>
              </a:rPr>
              <a:t>100nF capacitor</a:t>
            </a:r>
            <a:endParaRPr lang="en-US" b="1" dirty="0">
              <a:solidFill>
                <a:schemeClr val="tx1">
                  <a:lumMod val="75000"/>
                  <a:lumOff val="25000"/>
                </a:schemeClr>
              </a:solidFill>
              <a:latin typeface="Calibri" panose="020F0502020204030204" pitchFamily="34" charset="0"/>
              <a:cs typeface="Calibri" panose="020F0502020204030204" pitchFamily="34" charset="0"/>
            </a:endParaRPr>
          </a:p>
          <a:p>
            <a:r>
              <a:rPr lang="en-US" b="1" dirty="0">
                <a:solidFill>
                  <a:schemeClr val="tx1">
                    <a:lumMod val="75000"/>
                    <a:lumOff val="25000"/>
                  </a:schemeClr>
                </a:solidFill>
                <a:latin typeface="Calibri" panose="020F0502020204030204" pitchFamily="34" charset="0"/>
                <a:cs typeface="Calibri" panose="020F0502020204030204" pitchFamily="34" charset="0"/>
              </a:rPr>
              <a:t>3)</a:t>
            </a:r>
            <a:r>
              <a:rPr lang="en-US" b="1" i="0" dirty="0">
                <a:solidFill>
                  <a:schemeClr val="tx1">
                    <a:lumMod val="75000"/>
                    <a:lumOff val="25000"/>
                  </a:schemeClr>
                </a:solidFill>
                <a:effectLst/>
                <a:latin typeface="Calibri" panose="020F0502020204030204" pitchFamily="34" charset="0"/>
                <a:cs typeface="Calibri" panose="020F0502020204030204" pitchFamily="34" charset="0"/>
              </a:rPr>
              <a:t> 2 220Ohm resistors</a:t>
            </a:r>
            <a:endParaRPr lang="en-US" b="1" dirty="0">
              <a:solidFill>
                <a:schemeClr val="tx1">
                  <a:lumMod val="75000"/>
                  <a:lumOff val="25000"/>
                </a:schemeClr>
              </a:solidFill>
              <a:latin typeface="Calibri" panose="020F0502020204030204" pitchFamily="34" charset="0"/>
              <a:cs typeface="Calibri" panose="020F0502020204030204" pitchFamily="34" charset="0"/>
            </a:endParaRPr>
          </a:p>
          <a:p>
            <a:r>
              <a:rPr lang="en-US" b="1" dirty="0">
                <a:solidFill>
                  <a:schemeClr val="tx1">
                    <a:lumMod val="75000"/>
                    <a:lumOff val="25000"/>
                  </a:schemeClr>
                </a:solidFill>
                <a:latin typeface="Calibri" panose="020F0502020204030204" pitchFamily="34" charset="0"/>
                <a:cs typeface="Calibri" panose="020F0502020204030204" pitchFamily="34" charset="0"/>
              </a:rPr>
              <a:t>4)</a:t>
            </a:r>
            <a:r>
              <a:rPr lang="en-US" b="1" i="0" dirty="0">
                <a:solidFill>
                  <a:schemeClr val="tx1">
                    <a:lumMod val="75000"/>
                    <a:lumOff val="25000"/>
                  </a:schemeClr>
                </a:solidFill>
                <a:effectLst/>
                <a:latin typeface="Calibri" panose="020F0502020204030204" pitchFamily="34" charset="0"/>
                <a:cs typeface="Calibri" panose="020F0502020204030204" pitchFamily="34" charset="0"/>
              </a:rPr>
              <a:t> Buzzer</a:t>
            </a:r>
          </a:p>
          <a:p>
            <a:r>
              <a:rPr lang="en-US" b="1" dirty="0">
                <a:solidFill>
                  <a:schemeClr val="tx1">
                    <a:lumMod val="75000"/>
                    <a:lumOff val="25000"/>
                  </a:schemeClr>
                </a:solidFill>
                <a:latin typeface="Calibri" panose="020F0502020204030204" pitchFamily="34" charset="0"/>
                <a:cs typeface="Calibri" panose="020F0502020204030204" pitchFamily="34" charset="0"/>
              </a:rPr>
              <a:t>5)</a:t>
            </a:r>
            <a:r>
              <a:rPr lang="en-US" b="1" i="0" dirty="0">
                <a:solidFill>
                  <a:schemeClr val="tx1">
                    <a:lumMod val="75000"/>
                    <a:lumOff val="25000"/>
                  </a:schemeClr>
                </a:solidFill>
                <a:effectLst/>
                <a:latin typeface="Calibri" panose="020F0502020204030204" pitchFamily="34" charset="0"/>
                <a:cs typeface="Calibri" panose="020F0502020204030204" pitchFamily="34" charset="0"/>
              </a:rPr>
              <a:t>  ~5 meters of thin </a:t>
            </a:r>
            <a:r>
              <a:rPr lang="en-US" b="1" dirty="0">
                <a:solidFill>
                  <a:schemeClr val="tx1">
                    <a:lumMod val="75000"/>
                    <a:lumOff val="25000"/>
                  </a:schemeClr>
                </a:solidFill>
                <a:latin typeface="Calibri" panose="020F0502020204030204" pitchFamily="34" charset="0"/>
                <a:cs typeface="Calibri" panose="020F0502020204030204" pitchFamily="34" charset="0"/>
              </a:rPr>
              <a:t>copper wire(or ready made sensor)</a:t>
            </a:r>
          </a:p>
          <a:p>
            <a:r>
              <a:rPr lang="en-US" b="1" dirty="0">
                <a:latin typeface="Calibri Light" panose="020F0302020204030204" pitchFamily="34" charset="0"/>
                <a:cs typeface="Calibri Light" panose="020F0302020204030204" pitchFamily="34" charset="0"/>
              </a:rPr>
              <a:t>6) NEO-6M GPS Chip</a:t>
            </a:r>
          </a:p>
          <a:p>
            <a:r>
              <a:rPr lang="en-US" b="1" dirty="0">
                <a:latin typeface="Calibri Light" panose="020F0302020204030204" pitchFamily="34" charset="0"/>
                <a:cs typeface="Calibri Light" panose="020F0302020204030204" pitchFamily="34" charset="0"/>
              </a:rPr>
              <a:t>     (2.5m Horizontal position accuracy)</a:t>
            </a:r>
          </a:p>
          <a:p>
            <a:r>
              <a:rPr lang="en-US" b="1" dirty="0">
                <a:latin typeface="Calibri Light" panose="020F0302020204030204" pitchFamily="34" charset="0"/>
                <a:cs typeface="Calibri Light" panose="020F0302020204030204" pitchFamily="34" charset="0"/>
              </a:rPr>
              <a:t>7) Remote control car</a:t>
            </a:r>
          </a:p>
          <a:p>
            <a:r>
              <a:rPr lang="en-US" b="1" dirty="0">
                <a:latin typeface="Calibri Light" panose="020F0302020204030204" pitchFamily="34" charset="0"/>
                <a:cs typeface="Calibri Light" panose="020F0302020204030204" pitchFamily="34" charset="0"/>
              </a:rPr>
              <a:t>11) 9V Volt Battery</a:t>
            </a:r>
          </a:p>
          <a:p>
            <a:r>
              <a:rPr lang="en-US" b="1" dirty="0">
                <a:latin typeface="Calibri Light" panose="020F0302020204030204" pitchFamily="34" charset="0"/>
                <a:cs typeface="Calibri Light" panose="020F0302020204030204" pitchFamily="34" charset="0"/>
              </a:rPr>
              <a:t>12)Antenna</a:t>
            </a:r>
          </a:p>
          <a:p>
            <a:r>
              <a:rPr lang="en-US" b="1" dirty="0">
                <a:latin typeface="Calibri Light" panose="020F0302020204030204" pitchFamily="34" charset="0"/>
                <a:cs typeface="Calibri Light" panose="020F0302020204030204" pitchFamily="34" charset="0"/>
              </a:rPr>
              <a:t>13) 1N 414 Diode</a:t>
            </a:r>
          </a:p>
          <a:p>
            <a:r>
              <a:rPr lang="en-US" b="1" dirty="0">
                <a:latin typeface="Calibri Light" panose="020F0302020204030204" pitchFamily="34" charset="0"/>
                <a:cs typeface="Calibri Light" panose="020F0302020204030204" pitchFamily="34" charset="0"/>
              </a:rPr>
              <a:t>14)104mf capacitors(2)</a:t>
            </a:r>
          </a:p>
          <a:p>
            <a:r>
              <a:rPr lang="en-US" b="1" dirty="0">
                <a:latin typeface="Calibri Light" panose="020F0302020204030204" pitchFamily="34" charset="0"/>
                <a:cs typeface="Calibri Light" panose="020F0302020204030204" pitchFamily="34" charset="0"/>
              </a:rPr>
              <a:t>15)Jumper Wires</a:t>
            </a:r>
          </a:p>
          <a:p>
            <a:r>
              <a:rPr lang="en-US" b="1" dirty="0">
                <a:latin typeface="Calibri Light" panose="020F0302020204030204" pitchFamily="34" charset="0"/>
                <a:cs typeface="Calibri Light" panose="020F0302020204030204" pitchFamily="34" charset="0"/>
              </a:rPr>
              <a:t>16)222 ceramic capacitors(2)</a:t>
            </a:r>
          </a:p>
          <a:p>
            <a:r>
              <a:rPr lang="en-US" b="1" dirty="0">
                <a:latin typeface="Calibri Light" panose="020F0302020204030204" pitchFamily="34" charset="0"/>
                <a:cs typeface="Calibri Light" panose="020F0302020204030204" pitchFamily="34" charset="0"/>
              </a:rPr>
              <a:t>17)9012,9018 transistors</a:t>
            </a:r>
          </a:p>
        </p:txBody>
      </p:sp>
      <p:pic>
        <p:nvPicPr>
          <p:cNvPr id="1028" name="Picture 4" descr="NEO-6M GPS Module — Maker Portal">
            <a:extLst>
              <a:ext uri="{FF2B5EF4-FFF2-40B4-BE49-F238E27FC236}">
                <a16:creationId xmlns:a16="http://schemas.microsoft.com/office/drawing/2014/main" id="{920CB8EB-7468-4D50-9AD0-2B8E676E2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236" y="2705052"/>
            <a:ext cx="1865466" cy="12799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Capacitor?">
            <a:extLst>
              <a:ext uri="{FF2B5EF4-FFF2-40B4-BE49-F238E27FC236}">
                <a16:creationId xmlns:a16="http://schemas.microsoft.com/office/drawing/2014/main" id="{2D0B8ECF-F91C-477D-9B9E-2A8AF7AD0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7612" y="4385365"/>
            <a:ext cx="2143125" cy="11922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453CC3E-D2DB-4974-BE40-B4169F72B6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814" y="2634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11542BF-2FCE-4D1E-93E3-E6237A7249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2668" y="581135"/>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 Coil Of Copper Wire Isolated On White Background Stock Photo, Picture And  Royalty Free Image. Image 44239672.">
            <a:extLst>
              <a:ext uri="{FF2B5EF4-FFF2-40B4-BE49-F238E27FC236}">
                <a16:creationId xmlns:a16="http://schemas.microsoft.com/office/drawing/2014/main" id="{685E910F-5EBD-4C5F-8001-82D65923E5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6540" y="2622786"/>
            <a:ext cx="18288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A6AF2A74-F641-43F7-AA2B-F553778F72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8953" y="2392313"/>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68CC0F-C238-4DD5-AD5D-47F0E3029F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2249" y="4159853"/>
            <a:ext cx="2101268" cy="2261557"/>
          </a:xfrm>
          <a:prstGeom prst="rect">
            <a:avLst/>
          </a:prstGeom>
        </p:spPr>
      </p:pic>
      <p:pic>
        <p:nvPicPr>
          <p:cNvPr id="2" name="Picture 1">
            <a:extLst>
              <a:ext uri="{FF2B5EF4-FFF2-40B4-BE49-F238E27FC236}">
                <a16:creationId xmlns:a16="http://schemas.microsoft.com/office/drawing/2014/main" id="{891DBAD1-ECFB-4417-A856-2DD038890006}"/>
              </a:ext>
            </a:extLst>
          </p:cNvPr>
          <p:cNvPicPr>
            <a:picLocks noChangeAspect="1"/>
          </p:cNvPicPr>
          <p:nvPr/>
        </p:nvPicPr>
        <p:blipFill rotWithShape="1">
          <a:blip r:embed="rId10"/>
          <a:srcRect t="9458"/>
          <a:stretch/>
        </p:blipFill>
        <p:spPr>
          <a:xfrm>
            <a:off x="7350142" y="4817473"/>
            <a:ext cx="1578600" cy="1429303"/>
          </a:xfrm>
          <a:prstGeom prst="rect">
            <a:avLst/>
          </a:prstGeom>
        </p:spPr>
      </p:pic>
      <p:pic>
        <p:nvPicPr>
          <p:cNvPr id="4" name="Picture 3">
            <a:extLst>
              <a:ext uri="{FF2B5EF4-FFF2-40B4-BE49-F238E27FC236}">
                <a16:creationId xmlns:a16="http://schemas.microsoft.com/office/drawing/2014/main" id="{53FB0976-E8EB-41CF-BDB7-B251A15A83FB}"/>
              </a:ext>
            </a:extLst>
          </p:cNvPr>
          <p:cNvPicPr>
            <a:picLocks noChangeAspect="1"/>
          </p:cNvPicPr>
          <p:nvPr/>
        </p:nvPicPr>
        <p:blipFill rotWithShape="1">
          <a:blip r:embed="rId11"/>
          <a:srcRect l="-2021" t="12099" r="2021" b="5561"/>
          <a:stretch/>
        </p:blipFill>
        <p:spPr>
          <a:xfrm rot="20464064">
            <a:off x="6443584" y="4638947"/>
            <a:ext cx="1263447" cy="1040325"/>
          </a:xfrm>
          <a:prstGeom prst="rect">
            <a:avLst/>
          </a:prstGeom>
        </p:spPr>
      </p:pic>
      <p:pic>
        <p:nvPicPr>
          <p:cNvPr id="8" name="Picture 7">
            <a:extLst>
              <a:ext uri="{FF2B5EF4-FFF2-40B4-BE49-F238E27FC236}">
                <a16:creationId xmlns:a16="http://schemas.microsoft.com/office/drawing/2014/main" id="{A8B5D7D7-8434-43AC-AB88-571C56E1B05C}"/>
              </a:ext>
            </a:extLst>
          </p:cNvPr>
          <p:cNvPicPr>
            <a:picLocks noChangeAspect="1"/>
          </p:cNvPicPr>
          <p:nvPr/>
        </p:nvPicPr>
        <p:blipFill>
          <a:blip r:embed="rId12"/>
          <a:stretch>
            <a:fillRect/>
          </a:stretch>
        </p:blipFill>
        <p:spPr>
          <a:xfrm>
            <a:off x="8295168" y="1416035"/>
            <a:ext cx="1714915" cy="1714915"/>
          </a:xfrm>
          <a:prstGeom prst="rect">
            <a:avLst/>
          </a:prstGeom>
        </p:spPr>
      </p:pic>
    </p:spTree>
    <p:extLst>
      <p:ext uri="{BB962C8B-B14F-4D97-AF65-F5344CB8AC3E}">
        <p14:creationId xmlns:p14="http://schemas.microsoft.com/office/powerpoint/2010/main" val="2853207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870635-B0DD-4811-99F0-A8862B4F7175}"/>
              </a:ext>
            </a:extLst>
          </p:cNvPr>
          <p:cNvPicPr>
            <a:picLocks noChangeAspect="1"/>
          </p:cNvPicPr>
          <p:nvPr/>
        </p:nvPicPr>
        <p:blipFill rotWithShape="1">
          <a:blip r:embed="rId2"/>
          <a:srcRect t="7222" b="9630"/>
          <a:stretch/>
        </p:blipFill>
        <p:spPr>
          <a:xfrm>
            <a:off x="1117600" y="0"/>
            <a:ext cx="9258300" cy="6858000"/>
          </a:xfrm>
          <a:prstGeom prst="rect">
            <a:avLst/>
          </a:prstGeom>
        </p:spPr>
      </p:pic>
    </p:spTree>
    <p:extLst>
      <p:ext uri="{BB962C8B-B14F-4D97-AF65-F5344CB8AC3E}">
        <p14:creationId xmlns:p14="http://schemas.microsoft.com/office/powerpoint/2010/main" val="300364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C5900D-DB99-44B2-95AF-9BEAB1E4D7BB}"/>
              </a:ext>
            </a:extLst>
          </p:cNvPr>
          <p:cNvPicPr>
            <a:picLocks noChangeAspect="1"/>
          </p:cNvPicPr>
          <p:nvPr/>
        </p:nvPicPr>
        <p:blipFill>
          <a:blip r:embed="rId2"/>
          <a:stretch>
            <a:fillRect/>
          </a:stretch>
        </p:blipFill>
        <p:spPr>
          <a:xfrm>
            <a:off x="5396832" y="279400"/>
            <a:ext cx="6554131" cy="3681803"/>
          </a:xfrm>
          <a:prstGeom prst="rect">
            <a:avLst/>
          </a:prstGeom>
        </p:spPr>
      </p:pic>
      <p:pic>
        <p:nvPicPr>
          <p:cNvPr id="7" name="Picture 6">
            <a:extLst>
              <a:ext uri="{FF2B5EF4-FFF2-40B4-BE49-F238E27FC236}">
                <a16:creationId xmlns:a16="http://schemas.microsoft.com/office/drawing/2014/main" id="{7233883A-6925-4E5D-A6A3-8BB7D0A54E59}"/>
              </a:ext>
            </a:extLst>
          </p:cNvPr>
          <p:cNvPicPr>
            <a:picLocks noChangeAspect="1"/>
          </p:cNvPicPr>
          <p:nvPr/>
        </p:nvPicPr>
        <p:blipFill>
          <a:blip r:embed="rId3"/>
          <a:stretch>
            <a:fillRect/>
          </a:stretch>
        </p:blipFill>
        <p:spPr>
          <a:xfrm>
            <a:off x="480345" y="430255"/>
            <a:ext cx="3487214" cy="2133785"/>
          </a:xfrm>
          <a:prstGeom prst="rect">
            <a:avLst/>
          </a:prstGeom>
        </p:spPr>
      </p:pic>
      <p:pic>
        <p:nvPicPr>
          <p:cNvPr id="8" name="Picture 7">
            <a:extLst>
              <a:ext uri="{FF2B5EF4-FFF2-40B4-BE49-F238E27FC236}">
                <a16:creationId xmlns:a16="http://schemas.microsoft.com/office/drawing/2014/main" id="{629A8E6E-4FBB-48E4-9DD8-6A93C69B8547}"/>
              </a:ext>
            </a:extLst>
          </p:cNvPr>
          <p:cNvPicPr>
            <a:picLocks noChangeAspect="1"/>
          </p:cNvPicPr>
          <p:nvPr/>
        </p:nvPicPr>
        <p:blipFill>
          <a:blip r:embed="rId4"/>
          <a:stretch>
            <a:fillRect/>
          </a:stretch>
        </p:blipFill>
        <p:spPr>
          <a:xfrm>
            <a:off x="5956866" y="4062966"/>
            <a:ext cx="5688061" cy="408467"/>
          </a:xfrm>
          <a:prstGeom prst="rect">
            <a:avLst/>
          </a:prstGeom>
        </p:spPr>
      </p:pic>
      <p:pic>
        <p:nvPicPr>
          <p:cNvPr id="9" name="Picture 8">
            <a:extLst>
              <a:ext uri="{FF2B5EF4-FFF2-40B4-BE49-F238E27FC236}">
                <a16:creationId xmlns:a16="http://schemas.microsoft.com/office/drawing/2014/main" id="{CBE9E103-B80A-4EAC-9E2E-6B8E3A294224}"/>
              </a:ext>
            </a:extLst>
          </p:cNvPr>
          <p:cNvPicPr>
            <a:picLocks noChangeAspect="1"/>
          </p:cNvPicPr>
          <p:nvPr/>
        </p:nvPicPr>
        <p:blipFill>
          <a:blip r:embed="rId5"/>
          <a:stretch>
            <a:fillRect/>
          </a:stretch>
        </p:blipFill>
        <p:spPr>
          <a:xfrm>
            <a:off x="322396" y="2921247"/>
            <a:ext cx="4635763" cy="3305964"/>
          </a:xfrm>
          <a:prstGeom prst="rect">
            <a:avLst/>
          </a:prstGeom>
        </p:spPr>
      </p:pic>
      <p:sp>
        <p:nvSpPr>
          <p:cNvPr id="10" name="TextBox 9">
            <a:extLst>
              <a:ext uri="{FF2B5EF4-FFF2-40B4-BE49-F238E27FC236}">
                <a16:creationId xmlns:a16="http://schemas.microsoft.com/office/drawing/2014/main" id="{5FC2FEBE-56F8-4C10-A31B-E40593281D19}"/>
              </a:ext>
            </a:extLst>
          </p:cNvPr>
          <p:cNvSpPr txBox="1"/>
          <p:nvPr/>
        </p:nvSpPr>
        <p:spPr>
          <a:xfrm>
            <a:off x="747554" y="2564040"/>
            <a:ext cx="2952796" cy="369332"/>
          </a:xfrm>
          <a:prstGeom prst="rect">
            <a:avLst/>
          </a:prstGeom>
          <a:noFill/>
        </p:spPr>
        <p:txBody>
          <a:bodyPr wrap="square" rtlCol="0">
            <a:spAutoFit/>
          </a:bodyPr>
          <a:lstStyle/>
          <a:p>
            <a:r>
              <a:rPr lang="en-US" dirty="0"/>
              <a:t>Testing NEO-6M MODULE</a:t>
            </a:r>
          </a:p>
        </p:txBody>
      </p:sp>
      <p:sp>
        <p:nvSpPr>
          <p:cNvPr id="11" name="TextBox 10">
            <a:extLst>
              <a:ext uri="{FF2B5EF4-FFF2-40B4-BE49-F238E27FC236}">
                <a16:creationId xmlns:a16="http://schemas.microsoft.com/office/drawing/2014/main" id="{039F4D6D-3049-42A5-A339-83EFB4D7C7D4}"/>
              </a:ext>
            </a:extLst>
          </p:cNvPr>
          <p:cNvSpPr txBox="1"/>
          <p:nvPr/>
        </p:nvSpPr>
        <p:spPr>
          <a:xfrm>
            <a:off x="5956866" y="4574229"/>
            <a:ext cx="4961423" cy="369332"/>
          </a:xfrm>
          <a:prstGeom prst="rect">
            <a:avLst/>
          </a:prstGeom>
          <a:noFill/>
        </p:spPr>
        <p:txBody>
          <a:bodyPr wrap="none" rtlCol="0">
            <a:spAutoFit/>
          </a:bodyPr>
          <a:lstStyle/>
          <a:p>
            <a:r>
              <a:rPr lang="en-US" dirty="0"/>
              <a:t>OUTPUT THROUGH CONSOLE APPLICATION</a:t>
            </a:r>
          </a:p>
        </p:txBody>
      </p:sp>
      <p:sp>
        <p:nvSpPr>
          <p:cNvPr id="12" name="TextBox 11">
            <a:extLst>
              <a:ext uri="{FF2B5EF4-FFF2-40B4-BE49-F238E27FC236}">
                <a16:creationId xmlns:a16="http://schemas.microsoft.com/office/drawing/2014/main" id="{A3761787-FDEB-424A-82D1-BD73FDA946D9}"/>
              </a:ext>
            </a:extLst>
          </p:cNvPr>
          <p:cNvSpPr txBox="1"/>
          <p:nvPr/>
        </p:nvSpPr>
        <p:spPr>
          <a:xfrm>
            <a:off x="480345" y="6243079"/>
            <a:ext cx="4435573" cy="369332"/>
          </a:xfrm>
          <a:prstGeom prst="rect">
            <a:avLst/>
          </a:prstGeom>
          <a:noFill/>
        </p:spPr>
        <p:txBody>
          <a:bodyPr wrap="none" rtlCol="0">
            <a:spAutoFit/>
          </a:bodyPr>
          <a:lstStyle/>
          <a:p>
            <a:r>
              <a:rPr lang="en-US" dirty="0"/>
              <a:t>OUTPUT IN ARDUINO SERIAL MONITOR</a:t>
            </a:r>
          </a:p>
        </p:txBody>
      </p:sp>
    </p:spTree>
    <p:extLst>
      <p:ext uri="{BB962C8B-B14F-4D97-AF65-F5344CB8AC3E}">
        <p14:creationId xmlns:p14="http://schemas.microsoft.com/office/powerpoint/2010/main" val="396703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90AC-FB60-44E8-AC11-1E99BCA3F5B4}"/>
              </a:ext>
            </a:extLst>
          </p:cNvPr>
          <p:cNvSpPr>
            <a:spLocks noGrp="1"/>
          </p:cNvSpPr>
          <p:nvPr>
            <p:ph type="title"/>
          </p:nvPr>
        </p:nvSpPr>
        <p:spPr>
          <a:xfrm>
            <a:off x="1012054" y="484632"/>
            <a:ext cx="10116194" cy="696738"/>
          </a:xfrm>
        </p:spPr>
        <p:txBody>
          <a:bodyPr>
            <a:normAutofit fontScale="90000"/>
          </a:bodyPr>
          <a:lstStyle/>
          <a:p>
            <a:r>
              <a:rPr lang="en-US" dirty="0"/>
              <a:t>Working Prototype</a:t>
            </a:r>
            <a:endParaRPr lang="en-IN" dirty="0"/>
          </a:p>
        </p:txBody>
      </p:sp>
      <p:pic>
        <p:nvPicPr>
          <p:cNvPr id="9" name="Content Placeholder 8">
            <a:extLst>
              <a:ext uri="{FF2B5EF4-FFF2-40B4-BE49-F238E27FC236}">
                <a16:creationId xmlns:a16="http://schemas.microsoft.com/office/drawing/2014/main" id="{DC3E82AA-2EA6-4972-875B-017E926BD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054" y="1669002"/>
            <a:ext cx="8068816" cy="4538709"/>
          </a:xfrm>
        </p:spPr>
      </p:pic>
    </p:spTree>
    <p:extLst>
      <p:ext uri="{BB962C8B-B14F-4D97-AF65-F5344CB8AC3E}">
        <p14:creationId xmlns:p14="http://schemas.microsoft.com/office/powerpoint/2010/main" val="320959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6265-FF3D-4C41-BF60-E4B07447DB1A}"/>
              </a:ext>
            </a:extLst>
          </p:cNvPr>
          <p:cNvSpPr>
            <a:spLocks noGrp="1"/>
          </p:cNvSpPr>
          <p:nvPr>
            <p:ph type="title"/>
          </p:nvPr>
        </p:nvSpPr>
        <p:spPr>
          <a:xfrm>
            <a:off x="1291789" y="2162512"/>
            <a:ext cx="10058400" cy="1609344"/>
          </a:xfrm>
        </p:spPr>
        <p:txBody>
          <a:bodyPr/>
          <a:lstStyle/>
          <a:p>
            <a:pPr algn="ctr"/>
            <a:r>
              <a:rPr lang="en-US" b="1" i="1" u="sng" dirty="0">
                <a:solidFill>
                  <a:schemeClr val="accent2">
                    <a:lumMod val="75000"/>
                  </a:schemeClr>
                </a:solidFill>
                <a:effectLst>
                  <a:outerShdw blurRad="38100" dist="38100" dir="2700000" algn="tl">
                    <a:srgbClr val="000000">
                      <a:alpha val="43137"/>
                    </a:srgbClr>
                  </a:outerShdw>
                </a:effectLst>
                <a:latin typeface="Stencil" panose="040409050D0802020404" pitchFamily="82" charset="0"/>
              </a:rPr>
              <a:t>Thank </a:t>
            </a:r>
            <a:r>
              <a:rPr lang="en-US" b="1" i="1" dirty="0">
                <a:solidFill>
                  <a:schemeClr val="accent2">
                    <a:lumMod val="75000"/>
                  </a:schemeClr>
                </a:solidFill>
                <a:effectLst>
                  <a:outerShdw blurRad="38100" dist="38100" dir="2700000" algn="tl">
                    <a:srgbClr val="000000">
                      <a:alpha val="43137"/>
                    </a:srgbClr>
                  </a:outerShdw>
                </a:effectLst>
                <a:latin typeface="Stencil" panose="040409050D0802020404" pitchFamily="82" charset="0"/>
              </a:rPr>
              <a:t> </a:t>
            </a:r>
            <a:r>
              <a:rPr lang="en-US" b="1" i="1" u="sng" dirty="0">
                <a:solidFill>
                  <a:schemeClr val="accent2">
                    <a:lumMod val="75000"/>
                  </a:schemeClr>
                </a:solidFill>
                <a:effectLst>
                  <a:outerShdw blurRad="38100" dist="38100" dir="2700000" algn="tl">
                    <a:srgbClr val="000000">
                      <a:alpha val="43137"/>
                    </a:srgbClr>
                  </a:outerShdw>
                </a:effectLst>
                <a:latin typeface="Stencil" panose="040409050D0802020404" pitchFamily="82" charset="0"/>
              </a:rPr>
              <a:t>you</a:t>
            </a:r>
            <a:endParaRPr lang="en-IN" b="1" i="1" u="sng" dirty="0">
              <a:solidFill>
                <a:schemeClr val="accent2">
                  <a:lumMod val="75000"/>
                </a:schemeClr>
              </a:solidFill>
              <a:effectLst>
                <a:outerShdw blurRad="38100" dist="38100" dir="2700000" algn="tl">
                  <a:srgbClr val="000000">
                    <a:alpha val="43137"/>
                  </a:srgbClr>
                </a:outerShdw>
              </a:effectLst>
              <a:latin typeface="Stencil" panose="040409050D0802020404" pitchFamily="82" charset="0"/>
            </a:endParaRPr>
          </a:p>
        </p:txBody>
      </p:sp>
    </p:spTree>
    <p:extLst>
      <p:ext uri="{BB962C8B-B14F-4D97-AF65-F5344CB8AC3E}">
        <p14:creationId xmlns:p14="http://schemas.microsoft.com/office/powerpoint/2010/main" val="408383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1002</TotalTime>
  <Words>449</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Arial Black</vt:lpstr>
      <vt:lpstr>Calibri</vt:lpstr>
      <vt:lpstr>Calibri Light</vt:lpstr>
      <vt:lpstr>Lucida Handwriting</vt:lpstr>
      <vt:lpstr>myriad-pro</vt:lpstr>
      <vt:lpstr>Rockwell</vt:lpstr>
      <vt:lpstr>Rockwell Condensed</vt:lpstr>
      <vt:lpstr>Rockwell Extra Bold</vt:lpstr>
      <vt:lpstr>Stencil</vt:lpstr>
      <vt:lpstr>Wingdings</vt:lpstr>
      <vt:lpstr>Wood Type</vt:lpstr>
      <vt:lpstr>Smart system design         course project     </vt:lpstr>
      <vt:lpstr>PowerPoint Presentation</vt:lpstr>
      <vt:lpstr>PowerPoint Presentation</vt:lpstr>
      <vt:lpstr>PowerPoint Presentation</vt:lpstr>
      <vt:lpstr>PowerPoint Presentation</vt:lpstr>
      <vt:lpstr>PowerPoint Presentation</vt:lpstr>
      <vt:lpstr>Working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  FOR LANDMINE and ied  detection</dc:title>
  <dc:creator>eshwaracs21@outlook.com</dc:creator>
  <cp:lastModifiedBy>eshwaracs21@outlook.com</cp:lastModifiedBy>
  <cp:revision>52</cp:revision>
  <dcterms:created xsi:type="dcterms:W3CDTF">2021-01-21T19:18:11Z</dcterms:created>
  <dcterms:modified xsi:type="dcterms:W3CDTF">2021-03-07T19:03:30Z</dcterms:modified>
</cp:coreProperties>
</file>